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5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DA2EB-DD0A-4484-9651-E4AEF0B94C3C}" type="datetimeFigureOut">
              <a:rPr lang="en-US" smtClean="0"/>
              <a:pPr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6E0AB-2229-4E59-99C3-CF467525208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1143000"/>
            <a:ext cx="6019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 Superposition theorem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 Thevenin's theorem</a:t>
            </a:r>
          </a:p>
          <a:p>
            <a:pPr>
              <a:lnSpc>
                <a:spcPct val="150000"/>
              </a:lnSpc>
              <a:buFont typeface="Wingdings" pitchFamily="2" charset="2"/>
              <a:buChar char="v"/>
            </a:pPr>
            <a:r>
              <a:rPr lang="en-US" sz="4000" dirty="0" smtClean="0">
                <a:solidFill>
                  <a:schemeClr val="tx2"/>
                </a:solidFill>
                <a:latin typeface="+mj-lt"/>
              </a:rPr>
              <a:t> Norton's theorem</a:t>
            </a:r>
            <a:endParaRPr lang="en-US" sz="40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VDR and CDR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48438" t="27333" r="9375" b="38000"/>
          <a:stretch>
            <a:fillRect/>
          </a:stretch>
        </p:blipFill>
        <p:spPr bwMode="auto">
          <a:xfrm>
            <a:off x="0" y="1905000"/>
            <a:ext cx="4114800" cy="2238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 l="29688" t="59333" r="35937" b="15333"/>
          <a:stretch>
            <a:fillRect/>
          </a:stretch>
        </p:blipFill>
        <p:spPr bwMode="auto">
          <a:xfrm>
            <a:off x="685800" y="4191000"/>
            <a:ext cx="33528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/>
          <a:srcRect l="46875" t="27333" r="9375" b="24667"/>
          <a:stretch>
            <a:fillRect/>
          </a:stretch>
        </p:blipFill>
        <p:spPr bwMode="auto">
          <a:xfrm>
            <a:off x="4953000" y="1828800"/>
            <a:ext cx="3962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 cstate="print"/>
          <a:srcRect l="54688" t="43333" r="24218" b="35334"/>
          <a:stretch>
            <a:fillRect/>
          </a:stretch>
        </p:blipFill>
        <p:spPr bwMode="auto">
          <a:xfrm>
            <a:off x="5791200" y="4343400"/>
            <a:ext cx="20574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Superposition </a:t>
            </a:r>
            <a:r>
              <a:rPr lang="en-US" dirty="0"/>
              <a:t>theorem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371600"/>
            <a:ext cx="8153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“The </a:t>
            </a:r>
            <a:r>
              <a:rPr lang="en-US" b="1" i="1" dirty="0">
                <a:solidFill>
                  <a:srgbClr val="FF0000"/>
                </a:solidFill>
              </a:rPr>
              <a:t>current through, or voltage across, any element of a network </a:t>
            </a:r>
            <a:r>
              <a:rPr lang="en-US" b="1" i="1" dirty="0" smtClean="0">
                <a:solidFill>
                  <a:srgbClr val="FF0000"/>
                </a:solidFill>
              </a:rPr>
              <a:t>is equal </a:t>
            </a:r>
            <a:r>
              <a:rPr lang="en-US" b="1" i="1" dirty="0">
                <a:solidFill>
                  <a:srgbClr val="FF0000"/>
                </a:solidFill>
              </a:rPr>
              <a:t>to the algebraic sum of the currents or voltages </a:t>
            </a:r>
            <a:r>
              <a:rPr lang="en-US" b="1" i="1" dirty="0" smtClean="0">
                <a:solidFill>
                  <a:srgbClr val="FF0000"/>
                </a:solidFill>
              </a:rPr>
              <a:t>produced independently </a:t>
            </a:r>
            <a:r>
              <a:rPr lang="en-US" b="1" i="1" dirty="0">
                <a:solidFill>
                  <a:srgbClr val="FF0000"/>
                </a:solidFill>
              </a:rPr>
              <a:t>by each source</a:t>
            </a:r>
            <a:r>
              <a:rPr lang="en-US" b="1" i="1" dirty="0" smtClean="0">
                <a:solidFill>
                  <a:srgbClr val="FF0000"/>
                </a:solidFill>
              </a:rPr>
              <a:t>.”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2000" y="2133600"/>
            <a:ext cx="8077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ü"/>
            </a:pPr>
            <a:r>
              <a:rPr lang="en-US" i="1" dirty="0" smtClean="0"/>
              <a:t>when </a:t>
            </a:r>
            <a:r>
              <a:rPr lang="en-US" i="1" dirty="0"/>
              <a:t>removing a voltage source from a network </a:t>
            </a:r>
            <a:r>
              <a:rPr lang="en-US" i="1" dirty="0" smtClean="0"/>
              <a:t>schematic, replace it with </a:t>
            </a:r>
            <a:r>
              <a:rPr lang="en-US" i="1" dirty="0"/>
              <a:t>a direct connection (short circuit) of zero ohms. Any </a:t>
            </a:r>
            <a:r>
              <a:rPr lang="en-US" i="1" dirty="0" smtClean="0"/>
              <a:t>internal resistance associated </a:t>
            </a:r>
            <a:r>
              <a:rPr lang="en-US" i="1" dirty="0"/>
              <a:t>with the source must remain in the network.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62000" y="3200400"/>
            <a:ext cx="7848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i="1" dirty="0"/>
              <a:t>when removing a current source from a network schematic, replace </a:t>
            </a:r>
            <a:r>
              <a:rPr lang="en-US" i="1" dirty="0" smtClean="0"/>
              <a:t>it by </a:t>
            </a:r>
            <a:r>
              <a:rPr lang="en-US" i="1" dirty="0"/>
              <a:t>an open circuit of infinite ohms. Any internal resistance </a:t>
            </a:r>
            <a:r>
              <a:rPr lang="en-US" i="1" dirty="0" smtClean="0"/>
              <a:t>associated with </a:t>
            </a:r>
            <a:r>
              <a:rPr lang="en-US" i="1" dirty="0"/>
              <a:t>the source must remain in the network.</a:t>
            </a:r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/>
      <p:bldP spid="5" grpId="0" build="allAtOnce"/>
      <p:bldP spid="6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lum bright="-30000"/>
          </a:blip>
          <a:srcRect l="64063" t="50000" r="12500" b="20667"/>
          <a:stretch>
            <a:fillRect/>
          </a:stretch>
        </p:blipFill>
        <p:spPr bwMode="auto">
          <a:xfrm>
            <a:off x="457200" y="2667000"/>
            <a:ext cx="3532909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447800" y="5334000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</a:t>
            </a:r>
            <a:r>
              <a:rPr lang="en-US" baseline="-25000" dirty="0" smtClean="0"/>
              <a:t>1 </a:t>
            </a:r>
            <a:r>
              <a:rPr lang="en-US" baseline="30000" dirty="0" smtClean="0"/>
              <a:t>/ </a:t>
            </a:r>
            <a:r>
              <a:rPr lang="en-US" dirty="0" smtClean="0"/>
              <a:t>= 30/6= 5 A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lum bright="-30000"/>
          </a:blip>
          <a:srcRect l="62500" t="28667" r="11719" b="42000"/>
          <a:stretch>
            <a:fillRect/>
          </a:stretch>
        </p:blipFill>
        <p:spPr bwMode="auto">
          <a:xfrm>
            <a:off x="4648200" y="2819400"/>
            <a:ext cx="3429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562600" y="5105400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</a:t>
            </a:r>
            <a:r>
              <a:rPr lang="en-US" baseline="-25000" dirty="0" smtClean="0"/>
              <a:t>1 </a:t>
            </a:r>
            <a:r>
              <a:rPr lang="en-US" baseline="30000" dirty="0" smtClean="0"/>
              <a:t>/ /</a:t>
            </a:r>
            <a:r>
              <a:rPr lang="en-US" dirty="0" smtClean="0"/>
              <a:t>= </a:t>
            </a:r>
            <a:r>
              <a:rPr lang="en-US" dirty="0" smtClean="0"/>
              <a:t>0 </a:t>
            </a:r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71600" y="5802868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</a:t>
            </a:r>
            <a:r>
              <a:rPr lang="en-US" baseline="-25000" dirty="0" smtClean="0"/>
              <a:t>1 </a:t>
            </a:r>
            <a:r>
              <a:rPr lang="en-US" baseline="30000" dirty="0" smtClean="0"/>
              <a:t>/ </a:t>
            </a:r>
            <a:r>
              <a:rPr lang="en-US" dirty="0" smtClean="0"/>
              <a:t>= I</a:t>
            </a:r>
            <a:r>
              <a:rPr lang="en-US" baseline="-25000" dirty="0" smtClean="0"/>
              <a:t>1 </a:t>
            </a:r>
            <a:r>
              <a:rPr lang="en-US" baseline="30000" dirty="0" smtClean="0"/>
              <a:t>/ </a:t>
            </a:r>
            <a:r>
              <a:rPr lang="en-US" dirty="0" smtClean="0"/>
              <a:t> + I</a:t>
            </a:r>
            <a:r>
              <a:rPr lang="en-US" baseline="-25000" dirty="0" smtClean="0"/>
              <a:t>1 </a:t>
            </a:r>
            <a:r>
              <a:rPr lang="en-US" baseline="30000" dirty="0" smtClean="0"/>
              <a:t>/ /</a:t>
            </a:r>
            <a:r>
              <a:rPr lang="en-US" dirty="0" smtClean="0"/>
              <a:t>= 5 A</a:t>
            </a:r>
            <a:endParaRPr lang="en-US" dirty="0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64063" t="24667" r="12500" b="47333"/>
          <a:stretch>
            <a:fillRect/>
          </a:stretch>
        </p:blipFill>
        <p:spPr bwMode="auto">
          <a:xfrm>
            <a:off x="381000" y="304800"/>
            <a:ext cx="34290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0"/>
          <p:cNvSpPr/>
          <p:nvPr/>
        </p:nvSpPr>
        <p:spPr>
          <a:xfrm>
            <a:off x="3886200" y="8382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Using the superposition theorem, determine current </a:t>
            </a:r>
            <a:r>
              <a:rPr lang="en-US" dirty="0" smtClean="0"/>
              <a:t>I</a:t>
            </a:r>
            <a:r>
              <a:rPr lang="en-US" baseline="-25000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build="allAtOnce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Thevenin's theorem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447800"/>
            <a:ext cx="8001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“Any </a:t>
            </a:r>
            <a:r>
              <a:rPr lang="en-US" b="1" i="1" dirty="0">
                <a:solidFill>
                  <a:srgbClr val="FF0000"/>
                </a:solidFill>
              </a:rPr>
              <a:t>two-terminal dc network can be replaced by an equivalent </a:t>
            </a:r>
            <a:r>
              <a:rPr lang="en-US" b="1" i="1" dirty="0" smtClean="0">
                <a:solidFill>
                  <a:srgbClr val="FF0000"/>
                </a:solidFill>
              </a:rPr>
              <a:t>circuit consisting </a:t>
            </a:r>
            <a:r>
              <a:rPr lang="en-US" b="1" i="1" dirty="0">
                <a:solidFill>
                  <a:srgbClr val="FF0000"/>
                </a:solidFill>
              </a:rPr>
              <a:t>solely of a voltage source and a series </a:t>
            </a:r>
            <a:r>
              <a:rPr lang="en-US" b="1" i="1" dirty="0" smtClean="0">
                <a:solidFill>
                  <a:srgbClr val="FF0000"/>
                </a:solidFill>
              </a:rPr>
              <a:t>resistor.”</a:t>
            </a:r>
            <a:endParaRPr lang="en-US" b="1" i="1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25781" t="56667" r="21094" b="11333"/>
          <a:stretch>
            <a:fillRect/>
          </a:stretch>
        </p:blipFill>
        <p:spPr bwMode="auto">
          <a:xfrm>
            <a:off x="609600" y="2362200"/>
            <a:ext cx="76962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lum bright="-30000"/>
          </a:blip>
          <a:srcRect l="13281" t="16667" r="57031" b="54000"/>
          <a:stretch>
            <a:fillRect/>
          </a:stretch>
        </p:blipFill>
        <p:spPr bwMode="auto">
          <a:xfrm>
            <a:off x="1143000" y="533400"/>
            <a:ext cx="3048000" cy="1764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267200" y="609600"/>
            <a:ext cx="441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Find the </a:t>
            </a:r>
            <a:r>
              <a:rPr lang="en-US" sz="2000" dirty="0" err="1" smtClean="0">
                <a:solidFill>
                  <a:srgbClr val="FF0000"/>
                </a:solidFill>
              </a:rPr>
              <a:t>Thevenin</a:t>
            </a:r>
            <a:r>
              <a:rPr lang="en-US" sz="2000" dirty="0" smtClean="0">
                <a:solidFill>
                  <a:srgbClr val="FF0000"/>
                </a:solidFill>
              </a:rPr>
              <a:t> equivalent circuit for the network in the shaded area of the network. find the current through </a:t>
            </a:r>
            <a:r>
              <a:rPr lang="en-US" sz="2000" i="1" dirty="0" smtClean="0">
                <a:solidFill>
                  <a:srgbClr val="FF0000"/>
                </a:solidFill>
              </a:rPr>
              <a:t>R</a:t>
            </a:r>
            <a:r>
              <a:rPr lang="en-US" sz="2000" i="1" baseline="-25000" dirty="0" smtClean="0">
                <a:solidFill>
                  <a:srgbClr val="FF0000"/>
                </a:solidFill>
              </a:rPr>
              <a:t>L </a:t>
            </a:r>
            <a:r>
              <a:rPr lang="en-US" sz="2000" i="1" dirty="0" smtClean="0">
                <a:solidFill>
                  <a:srgbClr val="FF0000"/>
                </a:solidFill>
              </a:rPr>
              <a:t>for values of 2 Ω, 10 </a:t>
            </a:r>
            <a:r>
              <a:rPr lang="el-GR" sz="2000" i="1" dirty="0" smtClean="0">
                <a:solidFill>
                  <a:srgbClr val="FF0000"/>
                </a:solidFill>
              </a:rPr>
              <a:t>Ω</a:t>
            </a:r>
            <a:r>
              <a:rPr lang="en-US" sz="2000" i="1" dirty="0" smtClean="0">
                <a:solidFill>
                  <a:srgbClr val="FF0000"/>
                </a:solidFill>
              </a:rPr>
              <a:t>, 100 </a:t>
            </a:r>
            <a:r>
              <a:rPr lang="el-GR" sz="2000" i="1" dirty="0" smtClean="0">
                <a:solidFill>
                  <a:srgbClr val="FF0000"/>
                </a:solidFill>
              </a:rPr>
              <a:t>Ω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lum bright="-30000"/>
          </a:blip>
          <a:srcRect l="43750" t="39333" r="35156" b="28667"/>
          <a:stretch>
            <a:fillRect/>
          </a:stretch>
        </p:blipFill>
        <p:spPr bwMode="auto">
          <a:xfrm>
            <a:off x="304800" y="2819400"/>
            <a:ext cx="20574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 l="54688" t="30000" r="18750" b="59333"/>
          <a:stretch>
            <a:fillRect/>
          </a:stretch>
        </p:blipFill>
        <p:spPr bwMode="auto">
          <a:xfrm>
            <a:off x="0" y="4724400"/>
            <a:ext cx="2514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>
            <a:lum bright="-30000"/>
          </a:blip>
          <a:srcRect l="63281" t="22000" r="12500" b="49999"/>
          <a:stretch>
            <a:fillRect/>
          </a:stretch>
        </p:blipFill>
        <p:spPr bwMode="auto">
          <a:xfrm>
            <a:off x="2667000" y="2819400"/>
            <a:ext cx="2362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5" cstate="print"/>
          <a:srcRect l="17188" t="62000" r="48437" b="26000"/>
          <a:stretch>
            <a:fillRect/>
          </a:stretch>
        </p:blipFill>
        <p:spPr bwMode="auto">
          <a:xfrm>
            <a:off x="2514600" y="4648200"/>
            <a:ext cx="2971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228600" y="2450068"/>
            <a:ext cx="2489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1</a:t>
            </a:r>
            <a:r>
              <a:rPr lang="en-US" b="1" baseline="30000" dirty="0" smtClean="0">
                <a:solidFill>
                  <a:schemeClr val="tx2"/>
                </a:solidFill>
              </a:rPr>
              <a:t>st</a:t>
            </a:r>
            <a:r>
              <a:rPr lang="en-US" b="1" dirty="0" smtClean="0">
                <a:solidFill>
                  <a:schemeClr val="tx2"/>
                </a:solidFill>
              </a:rPr>
              <a:t>  step: </a:t>
            </a:r>
            <a:r>
              <a:rPr lang="en-US" b="1" dirty="0" err="1" smtClean="0">
                <a:solidFill>
                  <a:schemeClr val="tx2"/>
                </a:solidFill>
              </a:rPr>
              <a:t>R</a:t>
            </a:r>
            <a:r>
              <a:rPr lang="en-US" b="1" baseline="-25000" dirty="0" err="1" smtClean="0">
                <a:solidFill>
                  <a:schemeClr val="tx2"/>
                </a:solidFill>
              </a:rPr>
              <a:t>th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19400" y="2438400"/>
            <a:ext cx="250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2</a:t>
            </a:r>
            <a:r>
              <a:rPr lang="en-US" b="1" baseline="30000" dirty="0" smtClean="0">
                <a:solidFill>
                  <a:schemeClr val="tx2"/>
                </a:solidFill>
              </a:rPr>
              <a:t>nd</a:t>
            </a:r>
            <a:r>
              <a:rPr lang="en-US" b="1" dirty="0" smtClean="0">
                <a:solidFill>
                  <a:schemeClr val="tx2"/>
                </a:solidFill>
              </a:rPr>
              <a:t>  step: E</a:t>
            </a:r>
            <a:r>
              <a:rPr lang="en-US" b="1" baseline="-25000" dirty="0" smtClean="0">
                <a:solidFill>
                  <a:schemeClr val="tx2"/>
                </a:solidFill>
              </a:rPr>
              <a:t>th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10200" y="2438400"/>
            <a:ext cx="364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3</a:t>
            </a:r>
            <a:r>
              <a:rPr lang="en-US" b="1" baseline="30000" dirty="0" smtClean="0">
                <a:solidFill>
                  <a:schemeClr val="tx2"/>
                </a:solidFill>
              </a:rPr>
              <a:t>rd</a:t>
            </a:r>
            <a:r>
              <a:rPr lang="en-US" b="1" dirty="0" smtClean="0">
                <a:solidFill>
                  <a:schemeClr val="tx2"/>
                </a:solidFill>
              </a:rPr>
              <a:t>  step: Draw the equivalent circuit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6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61719" t="32667" r="12500" b="40666"/>
          <a:stretch>
            <a:fillRect/>
          </a:stretch>
        </p:blipFill>
        <p:spPr bwMode="auto">
          <a:xfrm>
            <a:off x="5791200" y="2819400"/>
            <a:ext cx="27432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 cstate="print"/>
          <a:srcRect l="15625" t="52666" r="49219" b="24667"/>
          <a:stretch>
            <a:fillRect/>
          </a:stretch>
        </p:blipFill>
        <p:spPr bwMode="auto">
          <a:xfrm>
            <a:off x="5334000" y="5181600"/>
            <a:ext cx="34290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Box 15"/>
          <p:cNvSpPr txBox="1"/>
          <p:nvPr/>
        </p:nvSpPr>
        <p:spPr>
          <a:xfrm>
            <a:off x="5562600" y="4800600"/>
            <a:ext cx="2247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Calculation of current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4008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allAtOnce"/>
      <p:bldP spid="12" grpId="0"/>
      <p:bldP spid="13" grpId="0" build="allAtOnce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NORTON'S THEOREM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1000" y="1143000"/>
            <a:ext cx="8305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</a:rPr>
              <a:t>“Any two-terminal linear bilateral dc network can be replaced by an equivalent circuit consisting of a current source and a parallel resistor”</a:t>
            </a:r>
            <a:endParaRPr lang="en-US" b="1" i="1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60938" t="27333" r="10937" b="46000"/>
          <a:stretch>
            <a:fillRect/>
          </a:stretch>
        </p:blipFill>
        <p:spPr bwMode="auto">
          <a:xfrm>
            <a:off x="2209800" y="1828800"/>
            <a:ext cx="34290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48438" t="36667" r="10937" b="39333"/>
          <a:stretch>
            <a:fillRect/>
          </a:stretch>
        </p:blipFill>
        <p:spPr bwMode="auto">
          <a:xfrm>
            <a:off x="1447799" y="4495800"/>
            <a:ext cx="4842933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09600" y="3962400"/>
            <a:ext cx="6324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Convening between </a:t>
            </a:r>
            <a:r>
              <a:rPr lang="en-US" b="1" dirty="0" err="1" smtClean="0">
                <a:solidFill>
                  <a:schemeClr val="tx2"/>
                </a:solidFill>
              </a:rPr>
              <a:t>Thevenin</a:t>
            </a:r>
            <a:r>
              <a:rPr lang="en-US" b="1" dirty="0" smtClean="0">
                <a:solidFill>
                  <a:schemeClr val="tx2"/>
                </a:solidFill>
              </a:rPr>
              <a:t> and Norton equivalent circuits</a:t>
            </a:r>
            <a:r>
              <a:rPr lang="en-US" i="1" dirty="0" smtClean="0"/>
              <a:t>.</a:t>
            </a:r>
            <a:endParaRPr lang="en-US" dirty="0"/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3281" t="16667" r="57031" b="54000"/>
          <a:stretch>
            <a:fillRect/>
          </a:stretch>
        </p:blipFill>
        <p:spPr bwMode="auto">
          <a:xfrm>
            <a:off x="1143000" y="381000"/>
            <a:ext cx="3048000" cy="1764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4267200" y="609600"/>
            <a:ext cx="441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Find the Norton equivalent circuit for the network in the shaded area of the network. find the current through </a:t>
            </a:r>
            <a:r>
              <a:rPr lang="en-US" sz="2000" i="1" dirty="0" smtClean="0">
                <a:solidFill>
                  <a:srgbClr val="FF0000"/>
                </a:solidFill>
              </a:rPr>
              <a:t>R</a:t>
            </a:r>
            <a:r>
              <a:rPr lang="en-US" sz="2000" i="1" baseline="-25000" dirty="0" smtClean="0">
                <a:solidFill>
                  <a:srgbClr val="FF0000"/>
                </a:solidFill>
              </a:rPr>
              <a:t>L </a:t>
            </a:r>
            <a:r>
              <a:rPr lang="en-US" sz="2000" i="1" dirty="0" smtClean="0">
                <a:solidFill>
                  <a:srgbClr val="FF0000"/>
                </a:solidFill>
              </a:rPr>
              <a:t>for values of 2 Ω, 10 </a:t>
            </a:r>
            <a:r>
              <a:rPr lang="el-GR" sz="2000" i="1" dirty="0" smtClean="0">
                <a:solidFill>
                  <a:srgbClr val="FF0000"/>
                </a:solidFill>
              </a:rPr>
              <a:t>Ω</a:t>
            </a:r>
            <a:r>
              <a:rPr lang="en-US" sz="2000" i="1" dirty="0" smtClean="0">
                <a:solidFill>
                  <a:srgbClr val="FF0000"/>
                </a:solidFill>
              </a:rPr>
              <a:t>, 100 </a:t>
            </a:r>
            <a:r>
              <a:rPr lang="el-GR" sz="2000" i="1" dirty="0" smtClean="0">
                <a:solidFill>
                  <a:srgbClr val="FF0000"/>
                </a:solidFill>
              </a:rPr>
              <a:t>Ω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lum bright="-30000"/>
          </a:blip>
          <a:srcRect l="16406" t="55333" r="60938" b="22000"/>
          <a:stretch>
            <a:fillRect/>
          </a:stretch>
        </p:blipFill>
        <p:spPr bwMode="auto">
          <a:xfrm>
            <a:off x="304800" y="3048000"/>
            <a:ext cx="22098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 l="48438" t="71333" r="21911" b="19334"/>
          <a:stretch>
            <a:fillRect/>
          </a:stretch>
        </p:blipFill>
        <p:spPr bwMode="auto">
          <a:xfrm>
            <a:off x="76200" y="44958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228600" y="2450068"/>
            <a:ext cx="2440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1</a:t>
            </a:r>
            <a:r>
              <a:rPr lang="en-US" b="1" baseline="30000" dirty="0" smtClean="0">
                <a:solidFill>
                  <a:schemeClr val="tx2"/>
                </a:solidFill>
              </a:rPr>
              <a:t>st</a:t>
            </a:r>
            <a:r>
              <a:rPr lang="en-US" b="1" dirty="0" smtClean="0">
                <a:solidFill>
                  <a:schemeClr val="tx2"/>
                </a:solidFill>
              </a:rPr>
              <a:t>  step: R</a:t>
            </a:r>
            <a:r>
              <a:rPr lang="en-US" b="1" baseline="-25000" dirty="0" smtClean="0">
                <a:solidFill>
                  <a:schemeClr val="tx2"/>
                </a:solidFill>
              </a:rPr>
              <a:t>N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lum bright="-30000"/>
          </a:blip>
          <a:srcRect l="15625" t="58000" r="59375" b="15333"/>
          <a:stretch>
            <a:fillRect/>
          </a:stretch>
        </p:blipFill>
        <p:spPr bwMode="auto">
          <a:xfrm>
            <a:off x="3124200" y="2895600"/>
            <a:ext cx="24384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 cstate="print"/>
          <a:srcRect l="57813" t="63333" r="19531" b="18000"/>
          <a:stretch>
            <a:fillRect/>
          </a:stretch>
        </p:blipFill>
        <p:spPr bwMode="auto">
          <a:xfrm>
            <a:off x="3429000" y="4572000"/>
            <a:ext cx="2209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3060223" y="2438400"/>
            <a:ext cx="242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2</a:t>
            </a:r>
            <a:r>
              <a:rPr lang="en-US" b="1" baseline="30000" dirty="0" smtClean="0">
                <a:solidFill>
                  <a:schemeClr val="tx2"/>
                </a:solidFill>
              </a:rPr>
              <a:t>nd</a:t>
            </a:r>
            <a:r>
              <a:rPr lang="en-US" b="1" dirty="0" smtClean="0">
                <a:solidFill>
                  <a:schemeClr val="tx2"/>
                </a:solidFill>
              </a:rPr>
              <a:t>  step: I</a:t>
            </a:r>
            <a:r>
              <a:rPr lang="en-US" b="1" baseline="-25000" dirty="0" smtClean="0">
                <a:solidFill>
                  <a:schemeClr val="tx2"/>
                </a:solidFill>
              </a:rPr>
              <a:t>N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11719" t="42000" r="60156" b="34000"/>
          <a:stretch>
            <a:fillRect/>
          </a:stretch>
        </p:blipFill>
        <p:spPr bwMode="auto">
          <a:xfrm>
            <a:off x="6172200" y="2971800"/>
            <a:ext cx="27432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>
            <a:off x="5497296" y="2438400"/>
            <a:ext cx="364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3</a:t>
            </a:r>
            <a:r>
              <a:rPr lang="en-US" b="1" baseline="30000" dirty="0" smtClean="0">
                <a:solidFill>
                  <a:schemeClr val="tx2"/>
                </a:solidFill>
              </a:rPr>
              <a:t>rd</a:t>
            </a:r>
            <a:r>
              <a:rPr lang="en-US" b="1" dirty="0" smtClean="0">
                <a:solidFill>
                  <a:schemeClr val="tx2"/>
                </a:solidFill>
              </a:rPr>
              <a:t>  step: Draw the equivalent circuit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 l="77162" t="72666" r="11719" b="19334"/>
          <a:stretch>
            <a:fillRect/>
          </a:stretch>
        </p:blipFill>
        <p:spPr bwMode="auto">
          <a:xfrm>
            <a:off x="685800" y="5257800"/>
            <a:ext cx="914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11" grpId="0" build="allAtOnce"/>
      <p:bldP spid="13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000" y="133290"/>
            <a:ext cx="8763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Find the Norton equivalent circuit for the portion of the network to the left of a-b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>
            <a:lum bright="-30000"/>
          </a:blip>
          <a:srcRect l="14063" t="56667" r="57031" b="15333"/>
          <a:stretch>
            <a:fillRect/>
          </a:stretch>
        </p:blipFill>
        <p:spPr bwMode="auto">
          <a:xfrm>
            <a:off x="228600" y="3200400"/>
            <a:ext cx="28194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04800" y="2678668"/>
            <a:ext cx="2440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1</a:t>
            </a:r>
            <a:r>
              <a:rPr lang="en-US" b="1" baseline="30000" dirty="0" smtClean="0">
                <a:solidFill>
                  <a:schemeClr val="tx2"/>
                </a:solidFill>
              </a:rPr>
              <a:t>st</a:t>
            </a:r>
            <a:r>
              <a:rPr lang="en-US" b="1" dirty="0" smtClean="0">
                <a:solidFill>
                  <a:schemeClr val="tx2"/>
                </a:solidFill>
              </a:rPr>
              <a:t>  step: R</a:t>
            </a:r>
            <a:r>
              <a:rPr lang="en-US" b="1" baseline="-25000" dirty="0" smtClean="0">
                <a:solidFill>
                  <a:schemeClr val="tx2"/>
                </a:solidFill>
              </a:rPr>
              <a:t>N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/>
          <a:srcRect l="46875" t="60667" r="22656" b="30000"/>
          <a:stretch>
            <a:fillRect/>
          </a:stretch>
        </p:blipFill>
        <p:spPr bwMode="auto">
          <a:xfrm>
            <a:off x="0" y="4953000"/>
            <a:ext cx="2971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3" cstate="print"/>
          <a:srcRect l="76563" t="60667" r="9375" b="30000"/>
          <a:stretch>
            <a:fillRect/>
          </a:stretch>
        </p:blipFill>
        <p:spPr bwMode="auto">
          <a:xfrm>
            <a:off x="914400" y="5486400"/>
            <a:ext cx="1371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429000" y="609600"/>
            <a:ext cx="242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2</a:t>
            </a:r>
            <a:r>
              <a:rPr lang="en-US" b="1" baseline="30000" dirty="0" smtClean="0">
                <a:solidFill>
                  <a:schemeClr val="tx2"/>
                </a:solidFill>
              </a:rPr>
              <a:t>nd</a:t>
            </a:r>
            <a:r>
              <a:rPr lang="en-US" b="1" dirty="0" smtClean="0">
                <a:solidFill>
                  <a:schemeClr val="tx2"/>
                </a:solidFill>
              </a:rPr>
              <a:t>  step: I</a:t>
            </a:r>
            <a:r>
              <a:rPr lang="en-US" b="1" baseline="-25000" dirty="0" smtClean="0">
                <a:solidFill>
                  <a:schemeClr val="tx2"/>
                </a:solidFill>
              </a:rPr>
              <a:t>N</a:t>
            </a:r>
            <a:r>
              <a:rPr lang="en-US" b="1" dirty="0" smtClean="0">
                <a:solidFill>
                  <a:schemeClr val="tx2"/>
                </a:solidFill>
              </a:rPr>
              <a:t> Calculation 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 cstate="print">
            <a:lum bright="-30000"/>
          </a:blip>
          <a:srcRect l="14063" t="56000" r="57812" b="13333"/>
          <a:stretch>
            <a:fillRect/>
          </a:stretch>
        </p:blipFill>
        <p:spPr bwMode="auto">
          <a:xfrm>
            <a:off x="3276600" y="1600200"/>
            <a:ext cx="27432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 cstate="print"/>
          <a:srcRect l="57031" t="35333" r="20313" b="55334"/>
          <a:stretch>
            <a:fillRect/>
          </a:stretch>
        </p:blipFill>
        <p:spPr bwMode="auto">
          <a:xfrm>
            <a:off x="3505200" y="3505200"/>
            <a:ext cx="2209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>
            <a:off x="3581400" y="914400"/>
            <a:ext cx="2100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Using superposition </a:t>
            </a:r>
          </a:p>
          <a:p>
            <a:pPr algn="ctr"/>
            <a:r>
              <a:rPr lang="en-US" i="1" dirty="0" smtClean="0"/>
              <a:t>for 7 V source</a:t>
            </a:r>
            <a:endParaRPr lang="en-US" i="1" dirty="0"/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 cstate="print">
            <a:lum bright="-30000"/>
          </a:blip>
          <a:srcRect l="14063" t="58000" r="57031" b="8667"/>
          <a:stretch>
            <a:fillRect/>
          </a:stretch>
        </p:blipFill>
        <p:spPr bwMode="auto">
          <a:xfrm>
            <a:off x="6245352" y="1447800"/>
            <a:ext cx="2593848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6400800" y="685800"/>
            <a:ext cx="2100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Using superposition </a:t>
            </a:r>
          </a:p>
          <a:p>
            <a:pPr algn="ctr"/>
            <a:r>
              <a:rPr lang="en-US" i="1" dirty="0" smtClean="0"/>
              <a:t>for 8 A source</a:t>
            </a:r>
            <a:endParaRPr lang="en-US" i="1" dirty="0"/>
          </a:p>
        </p:txBody>
      </p:sp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7" cstate="print"/>
          <a:srcRect l="61719" t="36667" r="21875" b="56666"/>
          <a:stretch>
            <a:fillRect/>
          </a:stretch>
        </p:blipFill>
        <p:spPr bwMode="auto">
          <a:xfrm>
            <a:off x="6705600" y="3276600"/>
            <a:ext cx="1600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 cstate="print"/>
          <a:srcRect l="52344" t="44667" r="15625" b="48666"/>
          <a:stretch>
            <a:fillRect/>
          </a:stretch>
        </p:blipFill>
        <p:spPr bwMode="auto">
          <a:xfrm>
            <a:off x="5791200" y="3581400"/>
            <a:ext cx="31242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50781" t="48667" r="14844" b="19333"/>
          <a:stretch>
            <a:fillRect/>
          </a:stretch>
        </p:blipFill>
        <p:spPr bwMode="auto">
          <a:xfrm>
            <a:off x="4572000" y="4419600"/>
            <a:ext cx="33528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/>
          <p:cNvSpPr txBox="1"/>
          <p:nvPr/>
        </p:nvSpPr>
        <p:spPr>
          <a:xfrm>
            <a:off x="4343400" y="4038600"/>
            <a:ext cx="364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3</a:t>
            </a:r>
            <a:r>
              <a:rPr lang="en-US" b="1" baseline="30000" dirty="0" smtClean="0">
                <a:solidFill>
                  <a:schemeClr val="tx2"/>
                </a:solidFill>
              </a:rPr>
              <a:t>rd</a:t>
            </a:r>
            <a:r>
              <a:rPr lang="en-US" b="1" dirty="0" smtClean="0">
                <a:solidFill>
                  <a:schemeClr val="tx2"/>
                </a:solidFill>
              </a:rPr>
              <a:t>  step: Draw the equivalent circuit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47656" t="36667" r="10156" b="34000"/>
          <a:stretch>
            <a:fillRect/>
          </a:stretch>
        </p:blipFill>
        <p:spPr bwMode="auto">
          <a:xfrm>
            <a:off x="152400" y="914400"/>
            <a:ext cx="29718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143000" y="6248400"/>
            <a:ext cx="7772400" cy="381000"/>
          </a:xfrm>
        </p:spPr>
        <p:txBody>
          <a:bodyPr/>
          <a:lstStyle/>
          <a:p>
            <a:r>
              <a:rPr lang="en-US" dirty="0" smtClean="0"/>
              <a:t>Electrical Circuit-I            EEE1141         moktadir.alam@hotmail.com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  <p:bldP spid="10" grpId="0" build="allAtOnce"/>
      <p:bldP spid="13" grpId="0"/>
      <p:bldP spid="15" grpId="0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383</Words>
  <Application>Microsoft Office PowerPoint</Application>
  <PresentationFormat>On-screen Show (4:3)</PresentationFormat>
  <Paragraphs>42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Slide 1</vt:lpstr>
      <vt:lpstr>VDR and CDR</vt:lpstr>
      <vt:lpstr>Superposition theorem</vt:lpstr>
      <vt:lpstr>Slide 4</vt:lpstr>
      <vt:lpstr>Thevenin's theorem</vt:lpstr>
      <vt:lpstr>Slide 6</vt:lpstr>
      <vt:lpstr>NORTON'S THEOREM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Tina</dc:creator>
  <cp:lastModifiedBy>wcc</cp:lastModifiedBy>
  <cp:revision>9</cp:revision>
  <dcterms:created xsi:type="dcterms:W3CDTF">2015-02-22T15:59:37Z</dcterms:created>
  <dcterms:modified xsi:type="dcterms:W3CDTF">2013-06-04T19:41:50Z</dcterms:modified>
</cp:coreProperties>
</file>

<file path=docProps/thumbnail.jpeg>
</file>